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22"/>
  </p:notesMasterIdLst>
  <p:sldIdLst>
    <p:sldId id="256" r:id="rId2"/>
    <p:sldId id="258" r:id="rId3"/>
    <p:sldId id="278" r:id="rId4"/>
    <p:sldId id="262" r:id="rId5"/>
    <p:sldId id="261" r:id="rId6"/>
    <p:sldId id="259" r:id="rId7"/>
    <p:sldId id="260" r:id="rId8"/>
    <p:sldId id="273" r:id="rId9"/>
    <p:sldId id="265" r:id="rId10"/>
    <p:sldId id="279" r:id="rId11"/>
    <p:sldId id="263" r:id="rId12"/>
    <p:sldId id="276" r:id="rId13"/>
    <p:sldId id="270" r:id="rId14"/>
    <p:sldId id="272" r:id="rId15"/>
    <p:sldId id="271" r:id="rId16"/>
    <p:sldId id="266" r:id="rId17"/>
    <p:sldId id="269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8D074-0B0C-3247-A2E4-AADFC09392A9}" v="52" dt="2024-03-27T16:52:58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3"/>
    <p:restoredTop sz="94912"/>
  </p:normalViewPr>
  <p:slideViewPr>
    <p:cSldViewPr snapToGrid="0">
      <p:cViewPr varScale="1">
        <p:scale>
          <a:sx n="98" d="100"/>
          <a:sy n="98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F1750-EF91-B34F-A0D8-5F9EDDEADF6A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C942-CA87-6849-826D-61FF321B7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9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4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-us/previous-versions/ms995355(v=msdn.10)?</a:t>
            </a:r>
            <a:r>
              <a:rPr lang="en-US" dirty="0" err="1"/>
              <a:t>redirectedfrom</a:t>
            </a:r>
            <a:r>
              <a:rPr lang="en-US" dirty="0"/>
              <a:t>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2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6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5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7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you find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4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C942-CA87-6849-826D-61FF321B79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1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05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6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631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5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0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3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7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21070-74D8-4F49-8907-7554125B2FE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AB10B0-3F64-8B43-A757-941A98467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32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Two people standing in front of a large yellow sun&#10;&#10;Description automatically generated">
            <a:extLst>
              <a:ext uri="{FF2B5EF4-FFF2-40B4-BE49-F238E27FC236}">
                <a16:creationId xmlns:a16="http://schemas.microsoft.com/office/drawing/2014/main" id="{62F0F55D-4BF8-B2EE-2A8A-EF6D00C99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C5413-32C5-F6D2-2B13-33AB9A71BCBE}"/>
              </a:ext>
            </a:extLst>
          </p:cNvPr>
          <p:cNvSpPr txBox="1"/>
          <p:nvPr/>
        </p:nvSpPr>
        <p:spPr>
          <a:xfrm>
            <a:off x="10951170" y="6642546"/>
            <a:ext cx="1206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By: Jacob Villarreal </a:t>
            </a:r>
            <a:r>
              <a:rPr lang="en-US" sz="800" dirty="0">
                <a:sym typeface="Wingdings" pitchFamily="2" charset="2"/>
              </a:rPr>
              <a:t>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164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4C25-8EA5-D1FA-3F18-7D5313EE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Syntax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3AE46D-6F84-DD6C-5B2C-9025B946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50" y="1676770"/>
            <a:ext cx="6499168" cy="1400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F2826-9F54-0AB6-C5CB-D6878C25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50" y="4144310"/>
            <a:ext cx="6499168" cy="131463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E0C770-1610-DFA9-F603-A4CE632F8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000" y="1676770"/>
            <a:ext cx="44129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Protect</a:t>
            </a:r>
            <a:r>
              <a:rPr lang="en-US" sz="2100" dirty="0"/>
              <a:t> – Encrypts data</a:t>
            </a:r>
          </a:p>
          <a:p>
            <a:r>
              <a:rPr lang="en-US" sz="2100" dirty="0" err="1">
                <a:solidFill>
                  <a:srgbClr val="FF0000"/>
                </a:solidFill>
              </a:rPr>
              <a:t>UnProtect</a:t>
            </a:r>
            <a:r>
              <a:rPr lang="en-US" sz="2100" dirty="0"/>
              <a:t> – Decrypts data</a:t>
            </a:r>
          </a:p>
          <a:p>
            <a:r>
              <a:rPr lang="en-US" sz="2100" dirty="0" err="1">
                <a:solidFill>
                  <a:srgbClr val="0070C0"/>
                </a:solidFill>
              </a:rPr>
              <a:t>userData</a:t>
            </a:r>
            <a:r>
              <a:rPr lang="en-US" sz="2100" dirty="0"/>
              <a:t> - byte array that contains data to encrypt.</a:t>
            </a:r>
          </a:p>
          <a:p>
            <a:r>
              <a:rPr lang="en-US" sz="2100" dirty="0" err="1">
                <a:solidFill>
                  <a:srgbClr val="0070C0"/>
                </a:solidFill>
              </a:rPr>
              <a:t>encryptedData</a:t>
            </a:r>
            <a:r>
              <a:rPr lang="en-US" sz="2100" dirty="0"/>
              <a:t> - A byte array containing data encrypted</a:t>
            </a:r>
          </a:p>
          <a:p>
            <a:r>
              <a:rPr lang="en-US" sz="2100" dirty="0" err="1">
                <a:solidFill>
                  <a:srgbClr val="00B050"/>
                </a:solidFill>
              </a:rPr>
              <a:t>optionalEntropy</a:t>
            </a:r>
            <a:r>
              <a:rPr lang="en-US" sz="2100" dirty="0"/>
              <a:t> – like a ‘password’ needed to decrypt blob, can be set to null</a:t>
            </a:r>
          </a:p>
          <a:p>
            <a:r>
              <a:rPr lang="en-US" sz="2100" dirty="0">
                <a:solidFill>
                  <a:srgbClr val="FFC000"/>
                </a:solidFill>
              </a:rPr>
              <a:t>scope</a:t>
            </a:r>
            <a:r>
              <a:rPr lang="en-US" sz="2100" dirty="0"/>
              <a:t> –  specifies the scope of encryption: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 err="1"/>
              <a:t>Local_Machine</a:t>
            </a:r>
            <a:r>
              <a:rPr lang="en-US" sz="1700" dirty="0"/>
              <a:t> - Use local machine instead of current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Current User – Uses current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78A9F-EDC7-E858-5878-88CDF6C45480}"/>
              </a:ext>
            </a:extLst>
          </p:cNvPr>
          <p:cNvSpPr txBox="1"/>
          <p:nvPr/>
        </p:nvSpPr>
        <p:spPr>
          <a:xfrm>
            <a:off x="993058" y="6312310"/>
            <a:ext cx="949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Sauce: https://learn.microsoft.com/en-us/dotnet/api/system.security.cryptography.protecteddata?view=net-8.0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4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D806-E645-3025-8029-CA06420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Encrypt/Decrypt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C4B5-A75A-5788-5674-CFFBCF59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930400"/>
            <a:ext cx="10837333" cy="267109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Encrypt: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byte[] secret = { </a:t>
            </a:r>
            <a:r>
              <a:rPr lang="en-US" dirty="0">
                <a:solidFill>
                  <a:srgbClr val="7030A0"/>
                </a:solidFill>
                <a:effectLst/>
                <a:latin typeface="Helvetica" pitchFamily="2" charset="0"/>
              </a:rPr>
              <a:t>1, 4, 5, 6 </a:t>
            </a: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};   //data to encrypt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byte[] </a:t>
            </a:r>
            <a:r>
              <a:rPr lang="en-US" dirty="0" err="1">
                <a:solidFill>
                  <a:srgbClr val="0000FF"/>
                </a:solidFill>
                <a:effectLst/>
                <a:latin typeface="Helvetica" pitchFamily="2" charset="0"/>
              </a:rPr>
              <a:t>encryptedSecret</a:t>
            </a: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effectLst/>
                <a:latin typeface="Helvetica" pitchFamily="2" charset="0"/>
              </a:rPr>
              <a:t>ProtectedData.</a:t>
            </a:r>
            <a:r>
              <a:rPr lang="en-US" dirty="0" err="1">
                <a:solidFill>
                  <a:srgbClr val="FF0000"/>
                </a:solidFill>
                <a:effectLst/>
                <a:latin typeface="Helvetica" pitchFamily="2" charset="0"/>
              </a:rPr>
              <a:t>Protect</a:t>
            </a: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(secret, </a:t>
            </a:r>
            <a:r>
              <a:rPr lang="en-US" dirty="0">
                <a:solidFill>
                  <a:srgbClr val="00B0F0"/>
                </a:solidFill>
                <a:effectLst/>
                <a:latin typeface="Helvetica" pitchFamily="2" charset="0"/>
              </a:rPr>
              <a:t>null</a:t>
            </a: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effectLst/>
                <a:latin typeface="Helvetica" pitchFamily="2" charset="0"/>
              </a:rPr>
              <a:t>DataProtectionScope.</a:t>
            </a:r>
            <a:r>
              <a:rPr lang="en-US" dirty="0" err="1">
                <a:solidFill>
                  <a:srgbClr val="00B050"/>
                </a:solidFill>
                <a:effectLst/>
                <a:latin typeface="Helvetica" pitchFamily="2" charset="0"/>
              </a:rPr>
              <a:t>CurrentUser</a:t>
            </a:r>
            <a:r>
              <a:rPr lang="en-US" dirty="0">
                <a:solidFill>
                  <a:srgbClr val="0000FF"/>
                </a:solidFill>
                <a:effectLst/>
                <a:latin typeface="Helvetica" pitchFamily="2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Decrypt: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byte[] </a:t>
            </a:r>
            <a:r>
              <a:rPr lang="en-US" dirty="0" err="1">
                <a:solidFill>
                  <a:srgbClr val="0000FF"/>
                </a:solidFill>
                <a:latin typeface="Helvetica" pitchFamily="2" charset="0"/>
              </a:rPr>
              <a:t>originalData</a:t>
            </a: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Helvetica" pitchFamily="2" charset="0"/>
              </a:rPr>
              <a:t>ProtectedData.</a:t>
            </a:r>
            <a:r>
              <a:rPr lang="en-US" dirty="0" err="1">
                <a:solidFill>
                  <a:srgbClr val="FF0000"/>
                </a:solidFill>
                <a:latin typeface="Helvetica" pitchFamily="2" charset="0"/>
              </a:rPr>
              <a:t>Unprotect</a:t>
            </a: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Helvetica" pitchFamily="2" charset="0"/>
              </a:rPr>
              <a:t>encryptedSecret</a:t>
            </a: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</a:rPr>
              <a:t>null</a:t>
            </a: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Helvetica" pitchFamily="2" charset="0"/>
              </a:rPr>
              <a:t>DataProtectionScope.</a:t>
            </a:r>
            <a:r>
              <a:rPr lang="en-US" dirty="0" err="1">
                <a:solidFill>
                  <a:srgbClr val="00B050"/>
                </a:solidFill>
                <a:latin typeface="Helvetica" pitchFamily="2" charset="0"/>
              </a:rPr>
              <a:t>CurrentUser</a:t>
            </a:r>
            <a:r>
              <a:rPr lang="en-US" dirty="0">
                <a:solidFill>
                  <a:srgbClr val="0000FF"/>
                </a:solidFill>
                <a:latin typeface="Helvetica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8990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D806-E645-3025-8029-CA06420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Encrypt/Decrypt (Demo)</a:t>
            </a:r>
          </a:p>
        </p:txBody>
      </p:sp>
      <p:pic>
        <p:nvPicPr>
          <p:cNvPr id="6" name="BasicEncryptDecrypt">
            <a:hlinkClick r:id="" action="ppaction://media"/>
            <a:extLst>
              <a:ext uri="{FF2B5EF4-FFF2-40B4-BE49-F238E27FC236}">
                <a16:creationId xmlns:a16="http://schemas.microsoft.com/office/drawing/2014/main" id="{1DD1BE51-11C4-AF35-4DAB-02CF57C24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4" y="1270000"/>
            <a:ext cx="10092759" cy="48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ED9C-E199-BFB7-74A9-E774D80A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SharpChrome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AA88-3DDC-6058-2534-96D60439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93594" cy="1478014"/>
          </a:xfrm>
        </p:spPr>
        <p:txBody>
          <a:bodyPr>
            <a:normAutofit/>
          </a:bodyPr>
          <a:lstStyle/>
          <a:p>
            <a:r>
              <a:rPr lang="en-US" sz="1800" dirty="0"/>
              <a:t>Will decrypt blobs from chromium-based browsers (Chrome, Edge, Brave) to retrieving login credentials and cookies from current users</a:t>
            </a:r>
          </a:p>
          <a:p>
            <a:r>
              <a:rPr lang="en-US" sz="1800" i="1" dirty="0"/>
              <a:t>‘Login State’ </a:t>
            </a:r>
            <a:r>
              <a:rPr lang="en-US" sz="1800" dirty="0"/>
              <a:t>file</a:t>
            </a:r>
            <a:r>
              <a:rPr lang="en-US" sz="1800" i="1" dirty="0"/>
              <a:t> </a:t>
            </a:r>
            <a:r>
              <a:rPr lang="en-US" sz="1800" dirty="0"/>
              <a:t>contains a ‘Key’ to decrypt the </a:t>
            </a:r>
            <a:r>
              <a:rPr lang="en-US" sz="1800" i="1" dirty="0"/>
              <a:t>‘Login Data’ </a:t>
            </a:r>
            <a:r>
              <a:rPr lang="en-US" sz="1800" dirty="0"/>
              <a:t>and </a:t>
            </a:r>
            <a:r>
              <a:rPr lang="en-US" sz="1800" i="1" dirty="0"/>
              <a:t>‘Cookies’ </a:t>
            </a:r>
            <a:r>
              <a:rPr lang="en-US" sz="1800" dirty="0"/>
              <a:t>files</a:t>
            </a:r>
          </a:p>
          <a:p>
            <a:r>
              <a:rPr lang="en-US" sz="1800" dirty="0"/>
              <a:t>Needs SQLite to extract info from decoded files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BE8F8-307C-BA7B-98CB-E64CD470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6" y="3554362"/>
            <a:ext cx="10220628" cy="17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D16C-9F3B-783A-3C18-F13C8E40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SharpChrome</a:t>
            </a:r>
            <a:r>
              <a:rPr lang="en-US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DA3C7-476A-D216-9CA8-E64DBA5D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27756" cy="373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B059D-9746-0E55-E118-0987CC18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29" y="5129080"/>
            <a:ext cx="8691765" cy="15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5CDB-A8A7-BA68-0089-6AE30BF8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SharpChrome</a:t>
            </a:r>
            <a:r>
              <a:rPr lang="en-US" dirty="0"/>
              <a:t>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993B1-D116-FD72-E789-63093102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450"/>
            <a:ext cx="8953017" cy="4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C752-4C2E-6F5A-4E26-ED361F18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SharpChrome</a:t>
            </a:r>
            <a:r>
              <a:rPr lang="en-US" dirty="0"/>
              <a:t> Execution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6CD32-9FDD-E8F3-1012-04863FC0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9867627" cy="459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B482D-0252-BD0B-4B85-EB4CDF4E3289}"/>
              </a:ext>
            </a:extLst>
          </p:cNvPr>
          <p:cNvSpPr txBox="1"/>
          <p:nvPr/>
        </p:nvSpPr>
        <p:spPr>
          <a:xfrm>
            <a:off x="677334" y="6115574"/>
            <a:ext cx="9867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SharpChrome</a:t>
            </a:r>
            <a:r>
              <a:rPr lang="en-US" sz="1200" dirty="0"/>
              <a:t>: https://github.com/GhostPack/SharpDPAPI</a:t>
            </a:r>
          </a:p>
        </p:txBody>
      </p:sp>
    </p:spTree>
    <p:extLst>
      <p:ext uri="{BB962C8B-B14F-4D97-AF65-F5344CB8AC3E}">
        <p14:creationId xmlns:p14="http://schemas.microsoft.com/office/powerpoint/2010/main" val="231916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94E4-396F-1F5F-961F-F02B88F3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SCCM Network Access Account (NAA)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6EA3E-30C5-C042-8FAC-ECACFD82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System Center Configuration Manager (SCCM) uses an NAA to allow non-domain computers to retrieve software</a:t>
            </a:r>
          </a:p>
          <a:p>
            <a:r>
              <a:rPr lang="en-US" sz="1800" dirty="0"/>
              <a:t>One of the first policies received is the NAA. </a:t>
            </a:r>
          </a:p>
          <a:p>
            <a:r>
              <a:rPr lang="en-US" sz="1800" dirty="0"/>
              <a:t>The policy is stored in the WMI Namespace </a:t>
            </a:r>
            <a:r>
              <a:rPr lang="en-US" sz="1800" i="1" dirty="0"/>
              <a:t>‘root\</a:t>
            </a:r>
            <a:r>
              <a:rPr lang="en-US" sz="1800" i="1" dirty="0" err="1"/>
              <a:t>ccm</a:t>
            </a:r>
            <a:r>
              <a:rPr lang="en-US" sz="1800" i="1" dirty="0"/>
              <a:t>\policy\Machine\</a:t>
            </a:r>
            <a:r>
              <a:rPr lang="en-US" sz="1800" i="1" dirty="0" err="1"/>
              <a:t>ActualConfig</a:t>
            </a:r>
            <a:r>
              <a:rPr lang="en-US" sz="1800" i="1" dirty="0"/>
              <a:t>’ </a:t>
            </a:r>
            <a:r>
              <a:rPr lang="en-US" sz="1800" dirty="0"/>
              <a:t>in the class </a:t>
            </a:r>
            <a:r>
              <a:rPr lang="en-US" sz="1800" i="1" dirty="0"/>
              <a:t>‘</a:t>
            </a:r>
            <a:r>
              <a:rPr lang="en-US" sz="1800" i="1" dirty="0" err="1"/>
              <a:t>CCM_NetworkAccessAccount</a:t>
            </a:r>
            <a:r>
              <a:rPr lang="en-US" sz="1800" i="1" dirty="0"/>
              <a:t>’ </a:t>
            </a:r>
            <a:r>
              <a:rPr lang="en-US" sz="1800" dirty="0"/>
              <a:t>and can queried with the following PowerShell command: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i="1" dirty="0"/>
              <a:t>Get-</a:t>
            </a:r>
            <a:r>
              <a:rPr lang="en-US" sz="1800" i="1" dirty="0" err="1"/>
              <a:t>Wmiobject</a:t>
            </a:r>
            <a:r>
              <a:rPr lang="en-US" sz="1800" i="1" dirty="0"/>
              <a:t> -namespace ‘root\</a:t>
            </a:r>
            <a:r>
              <a:rPr lang="en-US" sz="1800" i="1" dirty="0" err="1"/>
              <a:t>ccm</a:t>
            </a:r>
            <a:r>
              <a:rPr lang="en-US" sz="1800" i="1" dirty="0"/>
              <a:t>\policy\Machine\</a:t>
            </a:r>
            <a:r>
              <a:rPr lang="en-US" sz="1800" i="1" dirty="0" err="1"/>
              <a:t>ActualConfig</a:t>
            </a:r>
            <a:r>
              <a:rPr lang="en-US" sz="1800" i="1" dirty="0"/>
              <a:t>’ -class ‘</a:t>
            </a:r>
            <a:r>
              <a:rPr lang="en-US" sz="1800" i="1" dirty="0" err="1"/>
              <a:t>CCM_NetworkAccessAccount</a:t>
            </a:r>
            <a:r>
              <a:rPr lang="en-US" sz="1800" i="1" dirty="0"/>
              <a:t>’</a:t>
            </a:r>
          </a:p>
          <a:p>
            <a:r>
              <a:rPr lang="en-US" sz="1800" dirty="0"/>
              <a:t>Need local admin on the machine to decrypt, then can use </a:t>
            </a:r>
            <a:r>
              <a:rPr lang="en-US" sz="1800" i="1" dirty="0"/>
              <a:t>‘</a:t>
            </a:r>
            <a:r>
              <a:rPr lang="en-US" sz="1800" i="1" dirty="0" err="1"/>
              <a:t>SharpDPAPI.exe</a:t>
            </a:r>
            <a:r>
              <a:rPr lang="en-US" sz="1800" i="1" dirty="0"/>
              <a:t> SCCM’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F723-C8AE-4CA3-C3DB-AB3A8FEC9CC4}"/>
              </a:ext>
            </a:extLst>
          </p:cNvPr>
          <p:cNvSpPr txBox="1"/>
          <p:nvPr/>
        </p:nvSpPr>
        <p:spPr>
          <a:xfrm>
            <a:off x="993058" y="6312310"/>
            <a:ext cx="9491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Sauce: https://posts.specterops.io/the-phantom-credentials-of-sccm-why-the-naa-wont-die-332ac7aa1ab9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E307-DFB5-707F-7BE1-1517B777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Backup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D694-9143-9611-1DAC-B19D1EE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503333" cy="2784722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If Help Desk changes a user’s password, CREDFILE doesn’t get updated</a:t>
            </a:r>
          </a:p>
          <a:p>
            <a:r>
              <a:rPr lang="en-US" sz="1800" dirty="0"/>
              <a:t>Domain Controllers have a </a:t>
            </a:r>
            <a:r>
              <a:rPr lang="en-US" dirty="0" err="1"/>
              <a:t>b</a:t>
            </a:r>
            <a:r>
              <a:rPr lang="en-US" sz="1800" dirty="0" err="1"/>
              <a:t>ackupkey</a:t>
            </a:r>
            <a:r>
              <a:rPr lang="en-US" sz="1800" dirty="0"/>
              <a:t> that can be used as a fail safe for decryption. Only Domain Admins can access.</a:t>
            </a:r>
          </a:p>
          <a:p>
            <a:r>
              <a:rPr lang="en-US" sz="1800" dirty="0"/>
              <a:t>It is randomly generated when the domain is created, and CAN NOT be changed. </a:t>
            </a:r>
          </a:p>
          <a:p>
            <a:r>
              <a:rPr lang="en-US" sz="1800" dirty="0"/>
              <a:t>Recommendation from Microsoft in case of Backup Key compromise is to… create new domain and migrate users to it lol</a:t>
            </a:r>
          </a:p>
          <a:p>
            <a:r>
              <a:rPr lang="en-US" sz="1800" dirty="0" err="1"/>
              <a:t>SharpDPAPI</a:t>
            </a:r>
            <a:r>
              <a:rPr lang="en-US" sz="1800" dirty="0"/>
              <a:t> and </a:t>
            </a:r>
            <a:r>
              <a:rPr lang="en-US" sz="1800" dirty="0" err="1"/>
              <a:t>MimiKatz</a:t>
            </a:r>
            <a:r>
              <a:rPr lang="en-US" sz="1800" dirty="0"/>
              <a:t> </a:t>
            </a:r>
            <a:r>
              <a:rPr lang="en-US" dirty="0"/>
              <a:t>are commonly used to</a:t>
            </a:r>
            <a:r>
              <a:rPr lang="en-US" sz="1800" dirty="0"/>
              <a:t> extract backup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FAAF-DB61-55BD-9427-003994D7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701912"/>
            <a:ext cx="9541758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EF553-80EB-55BF-C664-244B9B11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74" y="1363945"/>
            <a:ext cx="3713084" cy="3246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9EEB2-E6A8-7BED-6E1F-0E2F79835A9A}"/>
              </a:ext>
            </a:extLst>
          </p:cNvPr>
          <p:cNvSpPr txBox="1"/>
          <p:nvPr/>
        </p:nvSpPr>
        <p:spPr>
          <a:xfrm>
            <a:off x="993058" y="6312310"/>
            <a:ext cx="9491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Sauce: https://learn.microsoft.com/en-us/windows/win32/seccng/cng-dpapi-backup-keys-on-ad-domain-controllers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1AE-76F8-973F-F51D-30A272DC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Key (Demo)</a:t>
            </a:r>
          </a:p>
        </p:txBody>
      </p:sp>
      <p:pic>
        <p:nvPicPr>
          <p:cNvPr id="3" name="backupkeydemo">
            <a:hlinkClick r:id="" action="ppaction://media"/>
            <a:extLst>
              <a:ext uri="{FF2B5EF4-FFF2-40B4-BE49-F238E27FC236}">
                <a16:creationId xmlns:a16="http://schemas.microsoft.com/office/drawing/2014/main" id="{95A4DE3E-5EF3-5D60-F770-0ECCF4F13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3" y="1270000"/>
            <a:ext cx="9351883" cy="5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6DE7-8CAA-31E7-4E55-D325FA6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4B5B-66A3-D6DB-66B2-FEC7945590F4}"/>
              </a:ext>
            </a:extLst>
          </p:cNvPr>
          <p:cNvSpPr txBox="1"/>
          <p:nvPr/>
        </p:nvSpPr>
        <p:spPr>
          <a:xfrm>
            <a:off x="945931" y="1502979"/>
            <a:ext cx="96064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Overview of how DPAPI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Basic Encryption/Decryption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Dumping User’s Browser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Overview of SCCM’s NAA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Domain Persistence with </a:t>
            </a:r>
            <a:r>
              <a:rPr lang="en-US" sz="2800" dirty="0" err="1"/>
              <a:t>Backupkey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03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21DE0-39D7-EF2C-120C-FCE9E764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62" y="125499"/>
            <a:ext cx="6607002" cy="6607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04E0FD-A0B4-C9CC-F190-463ABE3300F2}"/>
              </a:ext>
            </a:extLst>
          </p:cNvPr>
          <p:cNvSpPr txBox="1"/>
          <p:nvPr/>
        </p:nvSpPr>
        <p:spPr>
          <a:xfrm>
            <a:off x="7605707" y="2967335"/>
            <a:ext cx="4262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@VillaRoot (Twitter, YouTube)</a:t>
            </a:r>
          </a:p>
          <a:p>
            <a:r>
              <a:rPr lang="en-US" sz="1800" dirty="0"/>
              <a:t>https://www.linkedin.com/in/jacob-villarreal-utsa</a:t>
            </a:r>
          </a:p>
        </p:txBody>
      </p:sp>
    </p:spTree>
    <p:extLst>
      <p:ext uri="{BB962C8B-B14F-4D97-AF65-F5344CB8AC3E}">
        <p14:creationId xmlns:p14="http://schemas.microsoft.com/office/powerpoint/2010/main" val="194758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6DE7-8CAA-31E7-4E55-D325FA6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44B5B-66A3-D6DB-66B2-FEC7945590F4}"/>
              </a:ext>
            </a:extLst>
          </p:cNvPr>
          <p:cNvSpPr txBox="1"/>
          <p:nvPr/>
        </p:nvSpPr>
        <p:spPr>
          <a:xfrm>
            <a:off x="945931" y="1502979"/>
            <a:ext cx="960645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years in 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Offensive Security Consultant (Red, Purple, </a:t>
            </a:r>
            <a:r>
              <a:rPr lang="en-US" sz="2800" dirty="0" err="1"/>
              <a:t>PenTest</a:t>
            </a:r>
            <a:r>
              <a:rPr lang="en-US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SysAdmin</a:t>
            </a:r>
            <a:r>
              <a:rPr lang="en-US" sz="2800" dirty="0"/>
              <a:t> (Red Hat Linux and Windows Admin)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Help Desk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OSCP, CRTP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@VillaRoot (Twitter, YouTube)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https://www.linkedin.com/in/jacob-villarreal-utsa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3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86CB-780C-E49F-212A-8CFB8456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Uses DPAPI?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FF71-7DB8-CB7B-B8E2-FA30EA9C3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0266" cy="3880773"/>
          </a:xfrm>
        </p:spPr>
        <p:txBody>
          <a:bodyPr/>
          <a:lstStyle/>
          <a:p>
            <a:r>
              <a:rPr lang="en-US" dirty="0"/>
              <a:t>Password Managers:  Chrome, Edge, KeePass</a:t>
            </a:r>
          </a:p>
          <a:p>
            <a:r>
              <a:rPr lang="en-US" dirty="0"/>
              <a:t>Windows Credential Manager, </a:t>
            </a:r>
            <a:r>
              <a:rPr lang="en-US" dirty="0" err="1"/>
              <a:t>Wifi</a:t>
            </a:r>
            <a:r>
              <a:rPr lang="en-US" dirty="0"/>
              <a:t> Passwords, Outlook, Windows Vault</a:t>
            </a:r>
          </a:p>
          <a:p>
            <a:r>
              <a:rPr lang="en-US" dirty="0"/>
              <a:t>Remote Desktop Connection Manager (.</a:t>
            </a:r>
            <a:r>
              <a:rPr lang="en-US" dirty="0" err="1"/>
              <a:t>rdg</a:t>
            </a:r>
            <a:r>
              <a:rPr lang="en-US" dirty="0"/>
              <a:t> files)</a:t>
            </a:r>
          </a:p>
          <a:p>
            <a:r>
              <a:rPr lang="en-US" dirty="0"/>
              <a:t>OpenVPN</a:t>
            </a:r>
          </a:p>
          <a:p>
            <a:r>
              <a:rPr lang="en-US" dirty="0"/>
              <a:t>Many More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1EC86-AFF7-4B42-AFE8-08C05A40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160589"/>
            <a:ext cx="4795398" cy="29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C9FE-1147-9D46-1F9C-466A5EE7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DPAPI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1436-3E1D-C45F-2776-FD1D39DD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800" dirty="0"/>
              <a:t>Data Protection Application Programming Interface (DPAPI) – Built into Windows for ‘easy’ encryption.</a:t>
            </a:r>
          </a:p>
          <a:p>
            <a:r>
              <a:rPr lang="en-US" sz="1800" dirty="0"/>
              <a:t>It uses </a:t>
            </a:r>
            <a:r>
              <a:rPr lang="en-US" sz="1800" dirty="0" err="1"/>
              <a:t>ProtectedData</a:t>
            </a:r>
            <a:r>
              <a:rPr lang="en-US" sz="1800" dirty="0"/>
              <a:t> class which has two methods -  Protect (encryption) and Unprotect (decryption).</a:t>
            </a:r>
          </a:p>
          <a:p>
            <a:r>
              <a:rPr lang="en-US" sz="1800" dirty="0"/>
              <a:t>When encrypting, a user can set the decryption to </a:t>
            </a:r>
            <a:r>
              <a:rPr lang="en-US" sz="1800" dirty="0" err="1"/>
              <a:t>CurrentUser</a:t>
            </a:r>
            <a:r>
              <a:rPr lang="en-US" sz="1800" dirty="0"/>
              <a:t> or </a:t>
            </a:r>
            <a:r>
              <a:rPr lang="en-US" sz="1800" dirty="0" err="1"/>
              <a:t>LocalMachine</a:t>
            </a:r>
            <a:r>
              <a:rPr lang="en-US" sz="18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 err="1"/>
              <a:t>CurrentUser</a:t>
            </a:r>
            <a:r>
              <a:rPr lang="en-US" sz="1800" b="1" dirty="0"/>
              <a:t>: </a:t>
            </a:r>
            <a:r>
              <a:rPr lang="en-US" sz="1800" dirty="0"/>
              <a:t>The protected data is associated with the current user. Only threads running under the current user context can unprotect the data.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 err="1"/>
              <a:t>LocalMachine</a:t>
            </a:r>
            <a:r>
              <a:rPr lang="en-US" sz="1800" b="1" dirty="0"/>
              <a:t>: </a:t>
            </a:r>
            <a:r>
              <a:rPr lang="en-US" sz="1800" dirty="0"/>
              <a:t>The protected data is associated with the machine context. Any process running on the computer can unprotect data.</a:t>
            </a:r>
          </a:p>
          <a:p>
            <a:r>
              <a:rPr lang="en-US" sz="1800" dirty="0"/>
              <a:t>These functions create a session key to perform the encryption. The session key is derived again when the data is to be decrypted.</a:t>
            </a:r>
          </a:p>
          <a:p>
            <a:r>
              <a:rPr lang="en-US" sz="1800" dirty="0"/>
              <a:t>DPAPI performs the cryptographic functions, the applications decide how to store the data</a:t>
            </a:r>
          </a:p>
          <a:p>
            <a:r>
              <a:rPr lang="en-US" sz="1800" dirty="0"/>
              <a:t>In AD environments, a ‘backup-key’ is stored on the Domain Controller. </a:t>
            </a:r>
          </a:p>
        </p:txBody>
      </p:sp>
    </p:spTree>
    <p:extLst>
      <p:ext uri="{BB962C8B-B14F-4D97-AF65-F5344CB8AC3E}">
        <p14:creationId xmlns:p14="http://schemas.microsoft.com/office/powerpoint/2010/main" val="120897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FDA9A-8659-7956-B491-5D0A0161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2912" cy="2085975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CREDFILE is encrypted with the user’s current password</a:t>
            </a:r>
          </a:p>
          <a:p>
            <a:r>
              <a:rPr lang="en-US" sz="1800" dirty="0"/>
              <a:t>Stores history of user’s passwords in SHA1 and NTLM</a:t>
            </a:r>
          </a:p>
          <a:p>
            <a:r>
              <a:rPr lang="en-US" sz="1800" dirty="0"/>
              <a:t>When a new password is created, it is added at the top and is used to decrypt the hash below it</a:t>
            </a:r>
          </a:p>
          <a:p>
            <a:r>
              <a:rPr lang="en-US" sz="1800" dirty="0"/>
              <a:t>Located at %</a:t>
            </a:r>
            <a:r>
              <a:rPr lang="en-US" sz="1800" dirty="0" err="1"/>
              <a:t>appdata</a:t>
            </a:r>
            <a:r>
              <a:rPr lang="en-US" sz="1800" dirty="0"/>
              <a:t>%\Roaming\Microsoft\Protect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70978-BDFB-740D-9531-BB4C97C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83" y="1825625"/>
            <a:ext cx="446361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BA513-E074-4DBB-8A24-7DDA87FA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678"/>
            <a:ext cx="5772912" cy="12539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57C2B7-1FD6-FE4E-7F4B-53407EF5523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CREDFILE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2AC91F-2994-4F5A-3C08-D4D3ED5A8D23}"/>
              </a:ext>
            </a:extLst>
          </p:cNvPr>
          <p:cNvSpPr txBox="1"/>
          <p:nvPr/>
        </p:nvSpPr>
        <p:spPr>
          <a:xfrm>
            <a:off x="993058" y="6312310"/>
            <a:ext cx="949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Sauce: https://learn.microsoft.com/en-us/previous-versions/ms995355(v=msdn.10)?redirectedfrom=MSDN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F7C8-FEBE-60E9-DA82-A9762511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Key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11C7-18BD-EDE8-0619-6B4DCB12E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5700" cy="3813175"/>
          </a:xfrm>
        </p:spPr>
        <p:txBody>
          <a:bodyPr>
            <a:normAutofit/>
          </a:bodyPr>
          <a:lstStyle/>
          <a:p>
            <a:r>
              <a:rPr lang="en-US" sz="1800" dirty="0"/>
              <a:t>Each master Key has a GUID. The GUID is stored in the blob it encrypts, linking the blob to its Master Key</a:t>
            </a:r>
          </a:p>
          <a:p>
            <a:r>
              <a:rPr lang="en-US" sz="1800" dirty="0"/>
              <a:t>New Master Keys are generated every 3 months</a:t>
            </a:r>
          </a:p>
          <a:p>
            <a:r>
              <a:rPr lang="en-US" sz="1800" dirty="0"/>
              <a:t>User Master Keys are stored in %</a:t>
            </a:r>
            <a:r>
              <a:rPr lang="en-US" sz="1800" dirty="0" err="1"/>
              <a:t>AppData</a:t>
            </a:r>
            <a:r>
              <a:rPr lang="en-US" sz="1800" dirty="0"/>
              <a:t>%\Microsoft\Roaming\Protect\&lt;</a:t>
            </a:r>
            <a:r>
              <a:rPr lang="en-US" sz="1800" dirty="0" err="1"/>
              <a:t>sid</a:t>
            </a:r>
            <a:r>
              <a:rPr lang="en-US" sz="1800" dirty="0"/>
              <a:t>&gt;</a:t>
            </a:r>
          </a:p>
          <a:p>
            <a:r>
              <a:rPr lang="en-US" sz="1800" dirty="0"/>
              <a:t>System's Master Keys are stored in %WINDIR%/System32/Microsoft/Protect</a:t>
            </a:r>
          </a:p>
          <a:p>
            <a:r>
              <a:rPr lang="en-US" sz="1800" dirty="0"/>
              <a:t>Password-Based Key Derivation Function (PBKDF2) is used to protect the Master Key</a:t>
            </a:r>
          </a:p>
          <a:p>
            <a:r>
              <a:rPr lang="en-US" sz="1800" dirty="0"/>
              <a:t>If decryption fails with the current password, it will attempt to use the previous password in CREDFILE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1822C-A28F-6492-BF9D-23CC9A90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889" y="1825624"/>
            <a:ext cx="3965911" cy="44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BF0-1D5C-E8D9-879B-1D6F03B1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FFB9B-B79E-348B-4E1A-02B249DB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29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Session Key is what actually encrypts/decrypts the </a:t>
            </a:r>
            <a:r>
              <a:rPr lang="en-US" dirty="0"/>
              <a:t>blob</a:t>
            </a:r>
            <a:endParaRPr lang="en-US" sz="1800" dirty="0"/>
          </a:p>
          <a:p>
            <a:r>
              <a:rPr lang="en-US" sz="1800" dirty="0"/>
              <a:t>Generated based on the </a:t>
            </a:r>
            <a:r>
              <a:rPr lang="en-US" sz="1800" dirty="0" err="1"/>
              <a:t>MasterKey</a:t>
            </a:r>
            <a:r>
              <a:rPr lang="en-US" sz="1800" dirty="0"/>
              <a:t>, some random data, and additional entropy (optional)</a:t>
            </a:r>
          </a:p>
          <a:p>
            <a:r>
              <a:rPr lang="en-US" dirty="0"/>
              <a:t>Random data is stored in blob </a:t>
            </a:r>
            <a:endParaRPr lang="en-US" sz="1800" dirty="0"/>
          </a:p>
          <a:p>
            <a:r>
              <a:rPr lang="en-US" sz="1800" dirty="0"/>
              <a:t>Session keys are never stored, DPAPI only stores the random data it used inside the BLOB. Which is needed for decryption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CDC5F-8033-8D3A-D888-1F59BE62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48" y="1825625"/>
            <a:ext cx="4852552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C5B-119C-F593-5D4D-CBD1A708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43F7A-9DA7-4196-36F6-975843CF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10375900" cy="25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92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a623df2-7a25-4a8f-b59b-3a3459c1375f}" enabled="1" method="Standard" siteId="{16532572-d567-4d67-8727-f12f7bb6aed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6713</TotalTime>
  <Words>1014</Words>
  <Application>Microsoft Office PowerPoint</Application>
  <PresentationFormat>Widescreen</PresentationFormat>
  <Paragraphs>105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Courier New</vt:lpstr>
      <vt:lpstr>Helvetica</vt:lpstr>
      <vt:lpstr>Trebuchet MS</vt:lpstr>
      <vt:lpstr>Wingdings</vt:lpstr>
      <vt:lpstr>Wingdings 3</vt:lpstr>
      <vt:lpstr>Facet</vt:lpstr>
      <vt:lpstr>PowerPoint Presentation</vt:lpstr>
      <vt:lpstr>Agenda</vt:lpstr>
      <vt:lpstr>HI</vt:lpstr>
      <vt:lpstr>What Uses DPAPI?</vt:lpstr>
      <vt:lpstr>DPAPI Overview</vt:lpstr>
      <vt:lpstr>PowerPoint Presentation</vt:lpstr>
      <vt:lpstr>Master Key File</vt:lpstr>
      <vt:lpstr>Session Key</vt:lpstr>
      <vt:lpstr>Full Process</vt:lpstr>
      <vt:lpstr>Boring Syntax</vt:lpstr>
      <vt:lpstr>C# Encrypt/Decrypt</vt:lpstr>
      <vt:lpstr>C# Encrypt/Decrypt (Demo)</vt:lpstr>
      <vt:lpstr>SharpChrome</vt:lpstr>
      <vt:lpstr>SharpChrome Code</vt:lpstr>
      <vt:lpstr>SharpChrome Code</vt:lpstr>
      <vt:lpstr>SharpChrome Execution</vt:lpstr>
      <vt:lpstr>SCCM Network Access Account (NAA)</vt:lpstr>
      <vt:lpstr>Domain Backup Key</vt:lpstr>
      <vt:lpstr>Backup Key (Demo)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Villarreal, Jacob (10240)</dc:creator>
  <cp:lastModifiedBy>Jacob Villarreal</cp:lastModifiedBy>
  <cp:revision>6</cp:revision>
  <dcterms:created xsi:type="dcterms:W3CDTF">2024-03-18T14:05:01Z</dcterms:created>
  <dcterms:modified xsi:type="dcterms:W3CDTF">2024-06-07T03:30:02Z</dcterms:modified>
</cp:coreProperties>
</file>